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5" r:id="rId21"/>
    <p:sldId id="284" r:id="rId22"/>
    <p:sldId id="283" r:id="rId23"/>
    <p:sldId id="272" r:id="rId24"/>
    <p:sldId id="273" r:id="rId25"/>
    <p:sldId id="274" r:id="rId26"/>
    <p:sldId id="282" r:id="rId27"/>
    <p:sldId id="275" r:id="rId28"/>
    <p:sldId id="278" r:id="rId29"/>
    <p:sldId id="276" r:id="rId30"/>
    <p:sldId id="277" r:id="rId31"/>
    <p:sldId id="2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=""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=""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=""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=""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=""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=""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=""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=""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=""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=""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=""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=""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=""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=""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=""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=""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=""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=""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=""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=""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=""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=""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=""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=""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11/16/2020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5" y="1146219"/>
            <a:ext cx="5670487" cy="2918751"/>
          </a:xfrm>
        </p:spPr>
        <p:txBody>
          <a:bodyPr>
            <a:normAutofit/>
          </a:bodyPr>
          <a:lstStyle/>
          <a:p>
            <a:r>
              <a:rPr lang="en-IN" sz="3600" b="1" i="0" dirty="0">
                <a:solidFill>
                  <a:schemeClr val="tx1">
                    <a:lumMod val="95000"/>
                  </a:schemeClr>
                </a:solidFill>
              </a:rPr>
              <a:t>STAPHYLOCOCCAL INFECTIONS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65996" y="4189722"/>
            <a:ext cx="4633806" cy="1591181"/>
          </a:xfrm>
        </p:spPr>
        <p:txBody>
          <a:bodyPr/>
          <a:lstStyle/>
          <a:p>
            <a:r>
              <a:rPr lang="en-IN" dirty="0" err="1" smtClean="0">
                <a:solidFill>
                  <a:srgbClr val="00B0F0"/>
                </a:solidFill>
              </a:rPr>
              <a:t>Arun</a:t>
            </a:r>
            <a:r>
              <a:rPr lang="en-IN" dirty="0" smtClean="0">
                <a:solidFill>
                  <a:srgbClr val="00B0F0"/>
                </a:solidFill>
              </a:rPr>
              <a:t> R </a:t>
            </a:r>
            <a:r>
              <a:rPr lang="en-IN" dirty="0" err="1" smtClean="0">
                <a:solidFill>
                  <a:srgbClr val="00B0F0"/>
                </a:solidFill>
              </a:rPr>
              <a:t>Nair,MD</a:t>
            </a:r>
            <a:r>
              <a:rPr lang="en-IN" dirty="0" smtClean="0">
                <a:solidFill>
                  <a:srgbClr val="00B0F0"/>
                </a:solidFill>
              </a:rPr>
              <a:t>(</a:t>
            </a:r>
            <a:r>
              <a:rPr lang="en-IN" dirty="0" err="1" smtClean="0">
                <a:solidFill>
                  <a:srgbClr val="00B0F0"/>
                </a:solidFill>
              </a:rPr>
              <a:t>Hom</a:t>
            </a:r>
            <a:r>
              <a:rPr lang="en-IN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IN" dirty="0" smtClean="0">
                <a:solidFill>
                  <a:srgbClr val="00B0F0"/>
                </a:solidFill>
              </a:rPr>
              <a:t>Dept. of Practice of Medicine</a:t>
            </a:r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6" name="microscopic-visualization-of-staphylococcus-multiplication_s8zgjevqe__88e6ca3ac65a9e88698fb6ad19c5c905__P36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64197"/>
            <a:ext cx="5468414" cy="30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244698"/>
            <a:ext cx="117840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High tissue burdens of organisms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and bacteremia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are usually but not always accompanied by fever, tachycardia,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and other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signs of the systemic inflammatory response syndrome, including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frank septic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shock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three toxin-mediated syndromes, which can occur in the absence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of invasive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disease, are staphylococcal food poisoning, staphylococcal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toxic shock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syndrome, and staphylococcal scalded skin syndrome.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Staphylococcal food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poisoning is caused by the ingestion of a preformed heat-stable enterotoxin.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emetogenic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activity of enterotoxin is mediated by the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intestinal release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of 5-hydroxytryptamine and the stimulation of receptors present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on afferent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vagal neurons. </a:t>
            </a:r>
          </a:p>
        </p:txBody>
      </p:sp>
    </p:spTree>
    <p:extLst>
      <p:ext uri="{BB962C8B-B14F-4D97-AF65-F5344CB8AC3E}">
        <p14:creationId xmlns:p14="http://schemas.microsoft.com/office/powerpoint/2010/main" val="238840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619508"/>
            <a:ext cx="117840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Toxic shock syndrome is caused by a specific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toxin, TSST-1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or other staphylococcal enterotoxins acting as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superantigens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that bind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to major histocompatibility complex class II molecules of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antigen presenting cells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and T-cell receptors, stimulating the massive release of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cytokines from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 cells and resulting in septic shock and death.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Staphylococcal scalded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skin syndrome and bullous impetigo are caused by either of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two </a:t>
            </a:r>
            <a:r>
              <a:rPr lang="en-IN" sz="30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exfoliative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toxins, A or B.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These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toxins are serine proteases that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specifically cleave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desmoglein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1, a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desmosomal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protein that anchors the overlying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superficial epidermis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to the stratum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granulosum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29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1178401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S </a:t>
            </a:r>
            <a:r>
              <a:rPr lang="en-IN" sz="3000" b="1" dirty="0" err="1">
                <a:solidFill>
                  <a:srgbClr val="C00000"/>
                </a:solidFill>
                <a:latin typeface="Rockwell" panose="02060603020205020403" pitchFamily="18" charset="0"/>
              </a:rPr>
              <a:t>aureus</a:t>
            </a:r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 Adheres to Host Proteins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 cells express on their surface proteins that promote attachment to host proteins such as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laminin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and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fibronectin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that form part of the extracellular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matrix.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Fibronectin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present on epithelial and endothelial surfaces as well as being a component of blood clots.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addition, most strains express a fibrinogen/fibrin binding protein (the clumping factor) which promotes attachment to blood clots and traumatized tissue.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Most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strains of 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 express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fibronectin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and fibrinogen-binding proteins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receptor which promotes attachment to collagen is particularly associated with strains that cause osteomyelitis and septic arthritis. </a:t>
            </a:r>
            <a:endParaRPr lang="en-IN" sz="3000" b="0" i="0" dirty="0">
              <a:solidFill>
                <a:srgbClr val="0070C0"/>
              </a:solidFill>
              <a:effectLst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2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Avoidance of Host </a:t>
            </a:r>
            <a:r>
              <a:rPr lang="en-IN" sz="30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Defences</a:t>
            </a:r>
            <a:endParaRPr lang="en-IN" sz="3000" b="1" i="0" dirty="0">
              <a:solidFill>
                <a:srgbClr val="C00000"/>
              </a:solidFill>
              <a:effectLst/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553998"/>
            <a:ext cx="117840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1. Capsular </a:t>
            </a:r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Polysaccharide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It is beyond doubt that the presence of CPS is essential for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pathogenicity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Not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only is it necessary for evasion of host immune </a:t>
            </a:r>
            <a:r>
              <a:rPr lang="en-IN" sz="30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defenses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,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but it is important for resistance to antimicrobial compounds and survival in adverse environments.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CPS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mediates immune evasion in many 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strains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by limiting interactions between immunogenic surface structures of the bacteria and host defences.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Besides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protection from host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defenses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in A.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baumannii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CPS production increases resistance to a range of antimicrobial compounds, including those used for disinfection in clinical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settings.</a:t>
            </a:r>
            <a:endParaRPr lang="en-IN" sz="3000" b="0" i="0" dirty="0">
              <a:solidFill>
                <a:srgbClr val="0070C0"/>
              </a:solidFill>
              <a:effectLst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8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1263736"/>
            <a:ext cx="77273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2. Protein A</a:t>
            </a:r>
          </a:p>
          <a:p>
            <a:pPr algn="just"/>
            <a:endParaRPr lang="en-IN" sz="3000" b="1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Protein A is a surface protein of 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 which binds immunoglobulin G molecules by the Fc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region.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serum, bacteria will bind IgG molecules the wrong way round by this non-immune mechanism.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principle this will disrupt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opsonization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and phagocytosis.</a:t>
            </a:r>
            <a:endParaRPr lang="en-IN" sz="3000" b="0" i="0" dirty="0">
              <a:solidFill>
                <a:srgbClr val="0070C0"/>
              </a:solidFill>
              <a:effectLst/>
              <a:latin typeface="Rockwell" panose="02060603020205020403" pitchFamily="18" charset="0"/>
            </a:endParaRPr>
          </a:p>
        </p:txBody>
      </p:sp>
      <p:sp>
        <p:nvSpPr>
          <p:cNvPr id="6" name="AutoShape 2" descr="antibody-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02" y="3593206"/>
            <a:ext cx="3974297" cy="31893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87932" y="605307"/>
            <a:ext cx="4104067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accent1"/>
                </a:solidFill>
                <a:latin typeface="Roboto"/>
              </a:rPr>
              <a:t>Fab region</a:t>
            </a:r>
          </a:p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accent1"/>
                </a:solidFill>
                <a:latin typeface="Roboto"/>
              </a:rPr>
              <a:t>Fc region</a:t>
            </a:r>
          </a:p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accent1"/>
                </a:solidFill>
                <a:latin typeface="Roboto"/>
              </a:rPr>
              <a:t>Heavy chain with one variable (V</a:t>
            </a:r>
            <a:r>
              <a:rPr lang="en-IN" baseline="-25000" dirty="0">
                <a:solidFill>
                  <a:schemeClr val="accent1"/>
                </a:solidFill>
                <a:latin typeface="Roboto"/>
              </a:rPr>
              <a:t>H</a:t>
            </a:r>
            <a:r>
              <a:rPr lang="en-IN" dirty="0">
                <a:solidFill>
                  <a:schemeClr val="accent1"/>
                </a:solidFill>
                <a:latin typeface="Roboto"/>
              </a:rPr>
              <a:t>) domain followed by a constant domain (C</a:t>
            </a:r>
            <a:r>
              <a:rPr lang="en-IN" baseline="-25000" dirty="0">
                <a:solidFill>
                  <a:schemeClr val="accent1"/>
                </a:solidFill>
                <a:latin typeface="Roboto"/>
              </a:rPr>
              <a:t>H</a:t>
            </a:r>
            <a:r>
              <a:rPr lang="en-IN" dirty="0">
                <a:solidFill>
                  <a:schemeClr val="accent1"/>
                </a:solidFill>
                <a:latin typeface="Roboto"/>
              </a:rPr>
              <a:t>1), a hinge region, and two more constant (C</a:t>
            </a:r>
            <a:r>
              <a:rPr lang="en-IN" baseline="-25000" dirty="0">
                <a:solidFill>
                  <a:schemeClr val="accent1"/>
                </a:solidFill>
                <a:latin typeface="Roboto"/>
              </a:rPr>
              <a:t>H</a:t>
            </a:r>
            <a:r>
              <a:rPr lang="en-IN" dirty="0">
                <a:solidFill>
                  <a:schemeClr val="accent1"/>
                </a:solidFill>
                <a:latin typeface="Roboto"/>
              </a:rPr>
              <a:t>2 and C</a:t>
            </a:r>
            <a:r>
              <a:rPr lang="en-IN" baseline="-25000" dirty="0">
                <a:solidFill>
                  <a:schemeClr val="accent1"/>
                </a:solidFill>
                <a:latin typeface="Roboto"/>
              </a:rPr>
              <a:t>H</a:t>
            </a:r>
            <a:r>
              <a:rPr lang="en-IN" dirty="0">
                <a:solidFill>
                  <a:schemeClr val="accent1"/>
                </a:solidFill>
                <a:latin typeface="Roboto"/>
              </a:rPr>
              <a:t>3) domains.</a:t>
            </a:r>
          </a:p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accent1"/>
                </a:solidFill>
                <a:latin typeface="Roboto"/>
              </a:rPr>
              <a:t>Light chain with one variable (V</a:t>
            </a:r>
            <a:r>
              <a:rPr lang="en-IN" baseline="-25000" dirty="0">
                <a:solidFill>
                  <a:schemeClr val="accent1"/>
                </a:solidFill>
                <a:latin typeface="Roboto"/>
              </a:rPr>
              <a:t>L</a:t>
            </a:r>
            <a:r>
              <a:rPr lang="en-IN" dirty="0">
                <a:solidFill>
                  <a:schemeClr val="accent1"/>
                </a:solidFill>
                <a:latin typeface="Roboto"/>
              </a:rPr>
              <a:t>) and one constant (C</a:t>
            </a:r>
            <a:r>
              <a:rPr lang="en-IN" baseline="-25000" dirty="0">
                <a:solidFill>
                  <a:schemeClr val="accent1"/>
                </a:solidFill>
                <a:latin typeface="Roboto"/>
              </a:rPr>
              <a:t>L</a:t>
            </a:r>
            <a:r>
              <a:rPr lang="en-IN" dirty="0">
                <a:solidFill>
                  <a:schemeClr val="accent1"/>
                </a:solidFill>
                <a:latin typeface="Roboto"/>
              </a:rPr>
              <a:t>) domain</a:t>
            </a:r>
          </a:p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accent1"/>
                </a:solidFill>
                <a:latin typeface="Roboto"/>
              </a:rPr>
              <a:t>Antigen binding site (</a:t>
            </a:r>
            <a:r>
              <a:rPr lang="en-IN" dirty="0" err="1">
                <a:solidFill>
                  <a:schemeClr val="accent1"/>
                </a:solidFill>
                <a:latin typeface="Roboto"/>
              </a:rPr>
              <a:t>paratope</a:t>
            </a:r>
            <a:r>
              <a:rPr lang="en-IN" dirty="0">
                <a:solidFill>
                  <a:schemeClr val="accent1"/>
                </a:solidFill>
                <a:latin typeface="Roboto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accent1"/>
                </a:solidFill>
                <a:latin typeface="Roboto"/>
              </a:rPr>
              <a:t>Hinge regions</a:t>
            </a:r>
            <a:endParaRPr lang="en-IN" b="0" i="0" dirty="0">
              <a:solidFill>
                <a:schemeClr val="accent1"/>
              </a:solidFill>
              <a:effectLst/>
              <a:latin typeface="Robo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8943" y="11278"/>
            <a:ext cx="540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Avoidance of Host Defences</a:t>
            </a:r>
          </a:p>
        </p:txBody>
      </p:sp>
    </p:spTree>
    <p:extLst>
      <p:ext uri="{BB962C8B-B14F-4D97-AF65-F5344CB8AC3E}">
        <p14:creationId xmlns:p14="http://schemas.microsoft.com/office/powerpoint/2010/main" val="325417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" y="590190"/>
            <a:ext cx="121919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3. Leukocidin</a:t>
            </a:r>
            <a:endParaRPr lang="en-IN" sz="3000" b="1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 can express a toxin that specifically acts on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polymorphonuclear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leukocytes.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Phagocytosis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an important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defense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against staphylococcal infection so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leukocidin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should be a virulence factor.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3946" y="0"/>
            <a:ext cx="540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Avoidance of Host Defences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39835"/>
            <a:ext cx="11784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Damage to the Host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 can express several different types of protein toxins which are probably responsible for symptoms during infections. Some damage the membranes of erythrocytes, causing </a:t>
            </a:r>
            <a:r>
              <a:rPr lang="en-IN" sz="30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hemolysis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leukocidin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causes membrane damage to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leukocytes.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Systemic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release of α-toxin causes septic shock, while enterotoxins and TSST-1 cause toxic shock.</a:t>
            </a:r>
          </a:p>
        </p:txBody>
      </p:sp>
    </p:spTree>
    <p:extLst>
      <p:ext uri="{BB962C8B-B14F-4D97-AF65-F5344CB8AC3E}">
        <p14:creationId xmlns:p14="http://schemas.microsoft.com/office/powerpoint/2010/main" val="419259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-1" y="25758"/>
            <a:ext cx="117840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0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Membrane </a:t>
            </a:r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Damaging Toxins</a:t>
            </a:r>
          </a:p>
          <a:p>
            <a:pPr algn="just"/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(a) α-toxin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The best characterized and most potent membrane-damaging toxin of </a:t>
            </a:r>
            <a:r>
              <a:rPr lang="en-IN" sz="3000" i="1" dirty="0">
                <a:solidFill>
                  <a:srgbClr val="00206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206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 is α-toxin.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It 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is expressed as a monomer that binds to the membrane of susceptible cells.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Subunits 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then </a:t>
            </a:r>
            <a:r>
              <a:rPr lang="en-IN" sz="3000" dirty="0" err="1">
                <a:solidFill>
                  <a:srgbClr val="002060"/>
                </a:solidFill>
                <a:latin typeface="Rockwell" panose="02060603020205020403" pitchFamily="18" charset="0"/>
              </a:rPr>
              <a:t>oligomerize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 to form </a:t>
            </a:r>
            <a:r>
              <a:rPr lang="en-IN" sz="3000" dirty="0" err="1">
                <a:solidFill>
                  <a:srgbClr val="002060"/>
                </a:solidFill>
                <a:latin typeface="Rockwell" panose="02060603020205020403" pitchFamily="18" charset="0"/>
              </a:rPr>
              <a:t>hexameric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 rings with a central pore through which cellular contents leak.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Susceptible cells have a specific receptor for α-toxin which allows low concentrations of toxin to bind, causing small pores through which monovalent </a:t>
            </a:r>
            <a:r>
              <a:rPr lang="en-IN" sz="3000" dirty="0" err="1">
                <a:solidFill>
                  <a:srgbClr val="002060"/>
                </a:solidFill>
                <a:latin typeface="Rockwell" panose="02060603020205020403" pitchFamily="18" charset="0"/>
              </a:rPr>
              <a:t>cations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 can pass.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At 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higher concentrations, the toxin reacts non-specifically with membrane lipids, causing larger pores through which divalent </a:t>
            </a:r>
            <a:r>
              <a:rPr lang="en-IN" sz="3000" dirty="0" err="1">
                <a:solidFill>
                  <a:srgbClr val="002060"/>
                </a:solidFill>
                <a:latin typeface="Rockwell" panose="02060603020205020403" pitchFamily="18" charset="0"/>
              </a:rPr>
              <a:t>cations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 and small molecules can pass.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9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1820183"/>
            <a:ext cx="11784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In humans, platelets and monocytes are particularly sensitive to α-toxin.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They 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carry high affinity sites which allow toxin to bind at concentrations that are physiologically relevant.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A 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complex series of secondary reactions ensue, causing release of eicosanoids and cytokines which trigger production of inflammatory mediators.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These 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events cause the symptoms of septic shock that occur during severe infections caused by </a:t>
            </a:r>
            <a:r>
              <a:rPr lang="en-IN" sz="3000" i="1" dirty="0">
                <a:solidFill>
                  <a:srgbClr val="00206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206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.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1266185"/>
            <a:ext cx="2792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α-toxin (</a:t>
            </a:r>
            <a:r>
              <a:rPr lang="en-IN" sz="3000" b="1" dirty="0" err="1" smtClean="0">
                <a:solidFill>
                  <a:srgbClr val="7030A0"/>
                </a:solidFill>
                <a:latin typeface="Rockwell" panose="02060603020205020403" pitchFamily="18" charset="0"/>
              </a:rPr>
              <a:t>con’t</a:t>
            </a:r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)</a:t>
            </a:r>
            <a:endParaRPr lang="en-IN" sz="3000" b="1" dirty="0">
              <a:solidFill>
                <a:srgbClr val="7030A0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559" y="0"/>
            <a:ext cx="56762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Membrane Damaging Toxins</a:t>
            </a:r>
          </a:p>
        </p:txBody>
      </p:sp>
    </p:spTree>
    <p:extLst>
      <p:ext uri="{BB962C8B-B14F-4D97-AF65-F5344CB8AC3E}">
        <p14:creationId xmlns:p14="http://schemas.microsoft.com/office/powerpoint/2010/main" val="321532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553998"/>
            <a:ext cx="11784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(</a:t>
            </a:r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b) β-toxin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β-toxin is a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sphingomyelinase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which damages membranes rich in this lipid.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contrast the majority of isolates from bovine mastitis express β-toxin, suggesting that the toxin is important in the pathogenesis of mastitis.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This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supported by the fact that β-toxin-deficient mutants have reduced virulence in a mouse model for mastitis.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2272" y="0"/>
            <a:ext cx="56762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Membrane Damaging Toxins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4339650"/>
            <a:ext cx="117840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(c) δ-toxin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δ-toxin is a very small peptide toxin produced by most strains of 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also produced by 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epidermidis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 and 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lugdunensis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. The role of δ-toxin in disease is unknown</a:t>
            </a:r>
            <a:r>
              <a:rPr lang="en-IN" sz="3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IN" sz="3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2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837127"/>
            <a:ext cx="11784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(d) γ-toxin and </a:t>
            </a:r>
            <a:r>
              <a:rPr lang="en-IN" sz="3000" b="1" dirty="0" err="1" smtClean="0">
                <a:solidFill>
                  <a:srgbClr val="7030A0"/>
                </a:solidFill>
                <a:latin typeface="Rockwell" panose="02060603020205020403" pitchFamily="18" charset="0"/>
              </a:rPr>
              <a:t>leukocidin</a:t>
            </a:r>
            <a:endParaRPr lang="en-IN" sz="3000" b="1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gamma-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hemolysin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and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leukocidin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toxins, which function as two component toxins in the disruption and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lysis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of erythrocytes and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leukocytes.</a:t>
            </a:r>
            <a:endParaRPr lang="en-IN" sz="3000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2272" y="0"/>
            <a:ext cx="56762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Membrane Damaging Toxins</a:t>
            </a:r>
          </a:p>
        </p:txBody>
      </p:sp>
    </p:spTree>
    <p:extLst>
      <p:ext uri="{BB962C8B-B14F-4D97-AF65-F5344CB8AC3E}">
        <p14:creationId xmlns:p14="http://schemas.microsoft.com/office/powerpoint/2010/main" val="372281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1081173"/>
            <a:ext cx="116553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Staphylococcus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a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coagulase-positive species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is present in nasopharyngeal flora in a third of individuals, most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of whom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will not become infected.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 pathogen, 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S.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one of the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most common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causes of bacterial infections, which range in severity from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relatively trivial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skin infections to lethal invasive disease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genus Staphylococcus consists of more than 30 distinct species.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Theseorganisms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have coevolved as normal flora of mammals and birds.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115910"/>
            <a:ext cx="1178401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b="1" dirty="0" err="1">
                <a:solidFill>
                  <a:srgbClr val="7030A0"/>
                </a:solidFill>
                <a:latin typeface="Rockwell" panose="02060603020205020403" pitchFamily="18" charset="0"/>
              </a:rPr>
              <a:t>Superantigens</a:t>
            </a:r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: enterotoxins and toxic shock syndrome toxin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 can express two different types of toxin with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superantigen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activity, enterotoxins, of which there are six serotypes (A, B, C, D, E and G) and toxic shock syndrome toxin (TSST-1).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Enterotoxins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cause diarrhea and vomiting when ingested and are responsible for staphylococcal food poisoning.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When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expressed systemically, enterotoxins can cause toxic shock syndrome (TSS)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TSST-1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responsible for 75% of TSS, including all menstrual cases.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TSS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can occur as a sequel to any staphylococcal infection if an enterotoxin or TSST-1 is released systemically and the host lacks appropriate neutralizing antibodies. </a:t>
            </a:r>
            <a:endParaRPr lang="en-IN" sz="3000" b="0" i="0" dirty="0">
              <a:solidFill>
                <a:srgbClr val="0070C0"/>
              </a:solidFill>
              <a:effectLst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0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7840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00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Epidermolytic</a:t>
            </a:r>
            <a:r>
              <a:rPr lang="en-IN" sz="3000" b="1" dirty="0">
                <a:solidFill>
                  <a:srgbClr val="0070C0"/>
                </a:solidFill>
                <a:latin typeface="Rockwell" panose="02060603020205020403" pitchFamily="18" charset="0"/>
              </a:rPr>
              <a:t> (</a:t>
            </a:r>
            <a:r>
              <a:rPr lang="en-IN" sz="300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exfoliative</a:t>
            </a:r>
            <a:r>
              <a:rPr lang="en-IN" sz="3000" b="1" dirty="0">
                <a:solidFill>
                  <a:srgbClr val="0070C0"/>
                </a:solidFill>
                <a:latin typeface="Rockwell" panose="02060603020205020403" pitchFamily="18" charset="0"/>
              </a:rPr>
              <a:t>) toxin (ET</a:t>
            </a:r>
            <a:r>
              <a:rPr lang="en-IN" sz="30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)</a:t>
            </a:r>
          </a:p>
          <a:p>
            <a:pPr algn="ctr"/>
            <a:endParaRPr lang="en-IN" sz="3000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0000"/>
                </a:solidFill>
                <a:latin typeface="Rockwell" panose="02060603020205020403" pitchFamily="18" charset="0"/>
              </a:rPr>
              <a:t>This toxin causes the scalded skin syndrome in neonates, with widespread blistering and loss of the epidermis. </a:t>
            </a:r>
            <a:endParaRPr lang="en-IN" sz="30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There </a:t>
            </a:r>
            <a:r>
              <a:rPr lang="en-IN" sz="3000" dirty="0">
                <a:solidFill>
                  <a:srgbClr val="000000"/>
                </a:solidFill>
                <a:latin typeface="Rockwell" panose="02060603020205020403" pitchFamily="18" charset="0"/>
              </a:rPr>
              <a:t>are two </a:t>
            </a:r>
            <a:r>
              <a:rPr lang="en-IN" sz="3000" dirty="0" err="1">
                <a:solidFill>
                  <a:srgbClr val="000000"/>
                </a:solidFill>
                <a:latin typeface="Rockwell" panose="02060603020205020403" pitchFamily="18" charset="0"/>
              </a:rPr>
              <a:t>antigenically</a:t>
            </a:r>
            <a:r>
              <a:rPr lang="en-IN" sz="3000" dirty="0">
                <a:solidFill>
                  <a:srgbClr val="000000"/>
                </a:solidFill>
                <a:latin typeface="Rockwell" panose="02060603020205020403" pitchFamily="18" charset="0"/>
              </a:rPr>
              <a:t> distinct forms of the toxin, ETA and ETB. </a:t>
            </a:r>
            <a:endParaRPr lang="en-IN" sz="30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There </a:t>
            </a:r>
            <a:r>
              <a:rPr lang="en-IN" sz="3000" dirty="0">
                <a:solidFill>
                  <a:srgbClr val="000000"/>
                </a:solidFill>
                <a:latin typeface="Rockwell" panose="02060603020205020403" pitchFamily="18" charset="0"/>
              </a:rPr>
              <a:t>is evidence that these toxins have protease activity. </a:t>
            </a:r>
            <a:endParaRPr lang="en-IN" sz="30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Both </a:t>
            </a:r>
            <a:r>
              <a:rPr lang="en-IN" sz="3000" dirty="0">
                <a:solidFill>
                  <a:srgbClr val="000000"/>
                </a:solidFill>
                <a:latin typeface="Rockwell" panose="02060603020205020403" pitchFamily="18" charset="0"/>
              </a:rPr>
              <a:t>toxins have a sequence similarity with the </a:t>
            </a:r>
            <a:r>
              <a:rPr lang="en-IN" sz="3000" i="1" dirty="0">
                <a:solidFill>
                  <a:srgbClr val="00000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000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0000"/>
                </a:solidFill>
                <a:latin typeface="Rockwell" panose="02060603020205020403" pitchFamily="18" charset="0"/>
              </a:rPr>
              <a:t> serine protease, and the three most important amino acids in the active site of the protease are conserved. </a:t>
            </a:r>
            <a:endParaRPr lang="en-IN" sz="30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It </a:t>
            </a:r>
            <a:r>
              <a:rPr lang="en-IN" sz="3000" dirty="0">
                <a:solidFill>
                  <a:srgbClr val="000000"/>
                </a:solidFill>
                <a:latin typeface="Rockwell" panose="02060603020205020403" pitchFamily="18" charset="0"/>
              </a:rPr>
              <a:t>is not clear how the latter causes epidermal splitting. </a:t>
            </a:r>
            <a:endParaRPr lang="en-IN" sz="30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It </a:t>
            </a:r>
            <a:r>
              <a:rPr lang="en-IN" sz="3000" dirty="0">
                <a:solidFill>
                  <a:srgbClr val="000000"/>
                </a:solidFill>
                <a:latin typeface="Rockwell" panose="02060603020205020403" pitchFamily="18" charset="0"/>
              </a:rPr>
              <a:t>is possible that the toxins target a very specific protein which is involved in maintaining the integrity of the epidermis.</a:t>
            </a:r>
            <a:endParaRPr lang="en-IN" sz="3000" b="0" i="0" dirty="0">
              <a:solidFill>
                <a:srgbClr val="000000"/>
              </a:solidFill>
              <a:effectLst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8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96659"/>
            <a:ext cx="117840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0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Other Extracellular Proteins</a:t>
            </a:r>
          </a:p>
          <a:p>
            <a:pPr algn="just"/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Coagulase</a:t>
            </a:r>
            <a:endParaRPr lang="en-IN" sz="3000" b="1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Coagulase is not an enzyme.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an extracellular protein which binds to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prothrombin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in the host to form a complex called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staphylothrombin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protease activity characteristic of thrombin is activated in the complex, resulting in the conversion of fibrinogen to fibrin.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Coagulase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a traditional marker for identifying 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 in the clinical microbiology laboratory.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Coagulase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regarded as an extracellular protein, a small fraction is tightly bound on the bacterial cell surface where it can react with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prothrombin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Finally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it has recently been shown that the coagulase can bind fibrinogen as well as thrombin, at least when it is extracellular. </a:t>
            </a:r>
            <a:endParaRPr lang="en-I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24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-2" y="802071"/>
            <a:ext cx="117840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Staphylokinase</a:t>
            </a:r>
          </a:p>
          <a:p>
            <a:pPr lvl="0" algn="just"/>
            <a:endParaRPr lang="en-IN" sz="3000" b="1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(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SAK; also known as staphylococcal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fibrinolysin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or Müller's factor)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Many strains of 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 express a plasminogen activator called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staphylokinase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genetic determinant is associated with lysogenic bacteriophages.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complex formed between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staphylokinase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and plasminogen activates plasmin-like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proteolytic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activity which causes dissolution of fibrin clots.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2656" y="0"/>
            <a:ext cx="55386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3000" b="1" dirty="0">
                <a:solidFill>
                  <a:srgbClr val="FF0000"/>
                </a:solidFill>
                <a:latin typeface="Rockwell" panose="02060603020205020403" pitchFamily="18" charset="0"/>
              </a:rPr>
              <a:t>Other Extracellular Proteins</a:t>
            </a:r>
          </a:p>
        </p:txBody>
      </p:sp>
    </p:spTree>
    <p:extLst>
      <p:ext uri="{BB962C8B-B14F-4D97-AF65-F5344CB8AC3E}">
        <p14:creationId xmlns:p14="http://schemas.microsoft.com/office/powerpoint/2010/main" val="276141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-103030" y="1043188"/>
            <a:ext cx="43659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3000" b="1" dirty="0" smtClean="0">
                <a:solidFill>
                  <a:srgbClr val="00B050"/>
                </a:solidFill>
                <a:latin typeface="Rockwell" panose="02060603020205020403" pitchFamily="18" charset="0"/>
              </a:rPr>
              <a:t>Enzymes</a:t>
            </a:r>
            <a:endParaRPr lang="en-IN" sz="3000" b="1" dirty="0">
              <a:solidFill>
                <a:srgbClr val="00B050"/>
              </a:solidFill>
              <a:latin typeface="Rockwell" panose="020606030202050204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Catalase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Coagulase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000" dirty="0" err="1">
                <a:solidFill>
                  <a:srgbClr val="00B050"/>
                </a:solidFill>
                <a:latin typeface="Rockwell" panose="02060603020205020403" pitchFamily="18" charset="0"/>
              </a:rPr>
              <a:t>Hemolysins</a:t>
            </a:r>
            <a:endParaRPr lang="en-IN" sz="3000" dirty="0">
              <a:solidFill>
                <a:srgbClr val="00B050"/>
              </a:solidFill>
              <a:latin typeface="Rockwell" panose="020606030202050204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000" dirty="0" err="1">
                <a:solidFill>
                  <a:srgbClr val="00B050"/>
                </a:solidFill>
                <a:latin typeface="Rockwell" panose="02060603020205020403" pitchFamily="18" charset="0"/>
              </a:rPr>
              <a:t>Hyaluronidase</a:t>
            </a:r>
            <a:endParaRPr lang="en-IN" sz="3000" dirty="0">
              <a:solidFill>
                <a:srgbClr val="00B050"/>
              </a:solidFill>
              <a:latin typeface="Rockwell" panose="020606030202050204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Lipase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000" dirty="0" smtClean="0">
                <a:solidFill>
                  <a:srgbClr val="00B050"/>
                </a:solidFill>
                <a:latin typeface="Rockwell" panose="02060603020205020403" pitchFamily="18" charset="0"/>
              </a:rPr>
              <a:t>Penicillinase</a:t>
            </a:r>
            <a:endParaRPr lang="en-IN" sz="3000" dirty="0">
              <a:solidFill>
                <a:srgbClr val="00B050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9876" y="1043188"/>
            <a:ext cx="762413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IN" sz="3000" b="1" dirty="0">
                <a:solidFill>
                  <a:schemeClr val="accent2"/>
                </a:solidFill>
                <a:latin typeface="Rockwell" panose="02060603020205020403" pitchFamily="18" charset="0"/>
              </a:rPr>
              <a:t>Toxins</a:t>
            </a:r>
            <a:endParaRPr lang="en-IN" sz="3000" dirty="0">
              <a:solidFill>
                <a:schemeClr val="accent2"/>
              </a:solidFill>
              <a:latin typeface="Rockwell" panose="020606030202050204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sz="3000" dirty="0" err="1">
                <a:solidFill>
                  <a:schemeClr val="accent2"/>
                </a:solidFill>
                <a:latin typeface="Rockwell" panose="02060603020205020403" pitchFamily="18" charset="0"/>
              </a:rPr>
              <a:t>Superantigens</a:t>
            </a:r>
            <a:r>
              <a:rPr lang="en-IN" sz="3000" dirty="0">
                <a:solidFill>
                  <a:schemeClr val="accent2"/>
                </a:solidFill>
                <a:latin typeface="Rockwell" panose="02060603020205020403" pitchFamily="18" charset="0"/>
              </a:rPr>
              <a:t>: can activate large numbers of T cells, resulting in the massive release of cytokines </a:t>
            </a:r>
          </a:p>
          <a:p>
            <a:pPr marL="1143000" lvl="2" indent="-228600" algn="just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chemeClr val="accent2"/>
                </a:solidFill>
                <a:latin typeface="Rockwell" panose="02060603020205020403" pitchFamily="18" charset="0"/>
              </a:rPr>
              <a:t>Toxic shock syndrome toxin 1 (TSST-1)</a:t>
            </a:r>
          </a:p>
          <a:p>
            <a:pPr marL="1143000" lvl="2" indent="-228600" algn="just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chemeClr val="accent2"/>
                </a:solidFill>
                <a:latin typeface="Rockwell" panose="02060603020205020403" pitchFamily="18" charset="0"/>
              </a:rPr>
              <a:t>Enterotoxin B (heat stable)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chemeClr val="accent2"/>
                </a:solidFill>
                <a:latin typeface="Rockwell" panose="02060603020205020403" pitchFamily="18" charset="0"/>
              </a:rPr>
              <a:t>Exfoliative toxin (causes </a:t>
            </a:r>
            <a:r>
              <a:rPr lang="en-IN" sz="3000" dirty="0" err="1">
                <a:solidFill>
                  <a:schemeClr val="accent2"/>
                </a:solidFill>
                <a:latin typeface="Rockwell" panose="02060603020205020403" pitchFamily="18" charset="0"/>
              </a:rPr>
              <a:t>epidermolysis</a:t>
            </a:r>
            <a:r>
              <a:rPr lang="en-IN" sz="3000" dirty="0">
                <a:solidFill>
                  <a:schemeClr val="accent2"/>
                </a:solidFill>
                <a:latin typeface="Rockwell" panose="02060603020205020403" pitchFamily="18" charset="0"/>
              </a:rPr>
              <a:t> 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chemeClr val="accent2"/>
                </a:solidFill>
                <a:latin typeface="Rockwell" panose="02060603020205020403" pitchFamily="18" charset="0"/>
              </a:rPr>
              <a:t>Leukocidin (causes necrosis of the skin and mucous membranes)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907802" y="0"/>
            <a:ext cx="9560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Resistance and virulence of staphylococci</a:t>
            </a:r>
          </a:p>
        </p:txBody>
      </p:sp>
    </p:spTree>
    <p:extLst>
      <p:ext uri="{BB962C8B-B14F-4D97-AF65-F5344CB8AC3E}">
        <p14:creationId xmlns:p14="http://schemas.microsoft.com/office/powerpoint/2010/main" val="380472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334851" y="193183"/>
            <a:ext cx="11449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IN" sz="3000" b="1" dirty="0">
                <a:solidFill>
                  <a:srgbClr val="00B0F0"/>
                </a:solidFill>
                <a:latin typeface="Rockwell" panose="02060603020205020403" pitchFamily="18" charset="0"/>
              </a:rPr>
              <a:t>Proteins</a:t>
            </a:r>
            <a:endParaRPr lang="en-IN" sz="3000" dirty="0">
              <a:solidFill>
                <a:srgbClr val="00B0F0"/>
              </a:solidFill>
              <a:latin typeface="Rockwell" panose="020606030202050204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B0F0"/>
                </a:solidFill>
                <a:latin typeface="Rockwell" panose="02060603020205020403" pitchFamily="18" charset="0"/>
              </a:rPr>
              <a:t>Clumping factor A: binds to fibrinogen → platelet activation, aggregation, and blood clumping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B0F0"/>
                </a:solidFill>
                <a:latin typeface="Rockwell" panose="02060603020205020403" pitchFamily="18" charset="0"/>
              </a:rPr>
              <a:t>Protein A: inhibits phagocytosis and complement fixation by binding to the Fc region of IgG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B0F0"/>
                </a:solidFill>
                <a:latin typeface="Rockwell" panose="02060603020205020403" pitchFamily="18" charset="0"/>
              </a:rPr>
              <a:t>Modified penicillin-binding protein (PBP) in MRSA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Capsular polysaccharides</a:t>
            </a: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: promote colonization and persistence in host </a:t>
            </a: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tissues</a:t>
            </a:r>
            <a:endParaRPr lang="en-IN" sz="3000" dirty="0">
              <a:solidFill>
                <a:srgbClr val="7030A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7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553998"/>
            <a:ext cx="63364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Skin</a:t>
            </a:r>
            <a:endParaRPr lang="en-IN" sz="3000" b="1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Impetigo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Folliculitis, boils and carbuncle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Abscess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Empyema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Wound infections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 err="1">
                <a:solidFill>
                  <a:srgbClr val="7030A0"/>
                </a:solidFill>
                <a:latin typeface="Rockwell" panose="02060603020205020403" pitchFamily="18" charset="0"/>
              </a:rPr>
              <a:t>Pyomyositis</a:t>
            </a:r>
            <a:endParaRPr lang="en-IN" sz="3000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Postpartum mastitis</a:t>
            </a:r>
          </a:p>
          <a:p>
            <a:r>
              <a:rPr lang="en-IN" sz="3000" b="1" dirty="0">
                <a:solidFill>
                  <a:srgbClr val="002060"/>
                </a:solidFill>
                <a:latin typeface="Rockwell" panose="02060603020205020403" pitchFamily="18" charset="0"/>
              </a:rPr>
              <a:t>Ear, nose, and throat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Otitis 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Sinusitis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Parotitis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Mastoiditis</a:t>
            </a:r>
            <a:endParaRPr lang="en-IN" sz="30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5955" y="553998"/>
            <a:ext cx="51515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3000" b="1" dirty="0">
                <a:solidFill>
                  <a:srgbClr val="0070C0"/>
                </a:solidFill>
                <a:latin typeface="Rockwell" panose="02060603020205020403" pitchFamily="18" charset="0"/>
              </a:rPr>
              <a:t>Lymphatic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b="1" dirty="0">
                <a:solidFill>
                  <a:srgbClr val="0070C0"/>
                </a:solidFill>
                <a:latin typeface="Rockwell" panose="02060603020205020403" pitchFamily="18" charset="0"/>
              </a:rPr>
              <a:t>Lymphadenopathy</a:t>
            </a:r>
            <a:endParaRPr lang="en-IN" sz="3000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lvl="0"/>
            <a:r>
              <a:rPr lang="en-IN" sz="3000" b="1" dirty="0">
                <a:solidFill>
                  <a:srgbClr val="00B050"/>
                </a:solidFill>
                <a:latin typeface="Rockwell" panose="02060603020205020403" pitchFamily="18" charset="0"/>
              </a:rPr>
              <a:t>Systemic infections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b="1" dirty="0">
                <a:solidFill>
                  <a:srgbClr val="00B050"/>
                </a:solidFill>
                <a:latin typeface="Rockwell" panose="02060603020205020403" pitchFamily="18" charset="0"/>
              </a:rPr>
              <a:t>Endocarditis</a:t>
            </a:r>
            <a:endParaRPr lang="en-IN" sz="3000" dirty="0">
              <a:solidFill>
                <a:srgbClr val="00B050"/>
              </a:solidFill>
              <a:latin typeface="Rockwell" panose="020606030202050204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b="1" dirty="0">
                <a:solidFill>
                  <a:srgbClr val="00B050"/>
                </a:solidFill>
                <a:latin typeface="Rockwell" panose="02060603020205020403" pitchFamily="18" charset="0"/>
              </a:rPr>
              <a:t>Osteomyelitis</a:t>
            </a:r>
            <a:endParaRPr lang="en-IN" sz="3000" dirty="0">
              <a:solidFill>
                <a:srgbClr val="00B050"/>
              </a:solidFill>
              <a:latin typeface="Rockwell" panose="020606030202050204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Pneumonia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Meningitis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Sepsis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68203" y="0"/>
            <a:ext cx="43385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Subtypes and variants</a:t>
            </a:r>
          </a:p>
        </p:txBody>
      </p:sp>
    </p:spTree>
    <p:extLst>
      <p:ext uri="{BB962C8B-B14F-4D97-AF65-F5344CB8AC3E}">
        <p14:creationId xmlns:p14="http://schemas.microsoft.com/office/powerpoint/2010/main" val="3361939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Staph frequently causes localized skin infections, such as</a:t>
            </a:r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:</a:t>
            </a:r>
          </a:p>
          <a:p>
            <a:endParaRPr lang="en-IN" sz="3000" b="1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Infected hair follicles (folliculitis)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Boils (furuncles)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Impetigo</a:t>
            </a:r>
          </a:p>
          <a:p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Staph can also cause abscesses and spread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Bones (osteomyelitis)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Lungs (pneumonia)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Blood (bacteremia or sepsis)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Heart (endocarditis)</a:t>
            </a:r>
            <a:endParaRPr lang="en-IN" sz="3000" b="0" i="0" dirty="0">
              <a:solidFill>
                <a:srgbClr val="0070C0"/>
              </a:solidFill>
              <a:effectLst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33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1085576"/>
            <a:ext cx="11784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S.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infection is diagnosed by isolating the organism in culture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specimens of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blood, tissue, or pus.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Non–culture-based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methods, such as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nucleic acid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amplification tests, are becoming available, but their utility is still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being defined.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Culture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remains the “gold standard.”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Gram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stain is useful for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making a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presumptive diagnosis of staphylococcal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infection.</a:t>
            </a:r>
            <a:endParaRPr lang="en-IN" sz="3000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8593" y="0"/>
            <a:ext cx="2446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dirty="0">
                <a:solidFill>
                  <a:srgbClr val="C00000"/>
                </a:solidFill>
                <a:latin typeface="Rockwell" panose="02060603020205020403" pitchFamily="18" charset="0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405315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0" y="623741"/>
            <a:ext cx="117840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They are gram-positive spherical cells (i.e.,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cocci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) 0.5 to 1.5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μm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in diameter that divide in multiple planes to form clusters resembling grapes (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staphylo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- is derived from the Greek word for “bunch of grapes”) when viewed under the microscope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They 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are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nonmotile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nonsporulating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hardy organisms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that are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resistant to desiccation, extremes of pH, and high salt concentrations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and are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capable of growth under aerobic or anaerobic conditions.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They produce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catalase, an enzyme that degrades hydrogen peroxide into water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and oxygen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which definitively distinguishes them biochemically from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streptococci and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enterococci.</a:t>
            </a:r>
          </a:p>
        </p:txBody>
      </p:sp>
    </p:spTree>
    <p:extLst>
      <p:ext uri="{BB962C8B-B14F-4D97-AF65-F5344CB8AC3E}">
        <p14:creationId xmlns:p14="http://schemas.microsoft.com/office/powerpoint/2010/main" val="30200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0" y="618187"/>
            <a:ext cx="117840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staphylococcal chromosome is circular. Approximately 75% of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 genes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constitute a core genome common to all staphylococcal species.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 remaining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25% contains species-defining elements and mobile genetic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elements acquired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by horizontal gene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transfer.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 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S.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genome is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abundant in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genes encoding toxins,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superantigens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and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adhesins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whereas </a:t>
            </a:r>
            <a:r>
              <a:rPr lang="en-IN" sz="30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coagulasenegative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 species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contain few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adhesin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and no toxin or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superantigen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genes.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Genetically, 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S.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sufficiently uniform to classify it as a single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species; greater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diversity among coagulase-negative species merits their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classification as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distinct species.</a:t>
            </a:r>
          </a:p>
        </p:txBody>
      </p:sp>
    </p:spTree>
    <p:extLst>
      <p:ext uri="{BB962C8B-B14F-4D97-AF65-F5344CB8AC3E}">
        <p14:creationId xmlns:p14="http://schemas.microsoft.com/office/powerpoint/2010/main" val="18606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78401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EPIDEMIOLOGY</a:t>
            </a:r>
          </a:p>
          <a:p>
            <a:endParaRPr lang="en-IN" sz="3000" b="1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S.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maintained in the human population primarily through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asymptomatic colonization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of the anterior nares, mucous membranes, and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other moist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areas of the body as well as of the groin, perineum, and perianal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area in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healthy children and adults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principal mode of transmission of S.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is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direct contact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with an infected individual or an asymptomatic carrier,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probably through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transient hand carriage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role of environmental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contamination in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transmission is not well defined, but it may be important if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heavily contaminated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surfaces or materials are contacted.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Droplet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and aerosol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transmission of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S.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plays little if any role.</a:t>
            </a:r>
          </a:p>
        </p:txBody>
      </p:sp>
    </p:spTree>
    <p:extLst>
      <p:ext uri="{BB962C8B-B14F-4D97-AF65-F5344CB8AC3E}">
        <p14:creationId xmlns:p14="http://schemas.microsoft.com/office/powerpoint/2010/main" val="32295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-1" y="1"/>
            <a:ext cx="121919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S.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also causes hundreds of thousands of health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care– associated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infections each year, 50 to 60% of which are caused by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methicillin resistant </a:t>
            </a:r>
            <a:r>
              <a:rPr lang="en-IN" sz="3000" i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.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(MRSA).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Before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mid-1990s, MRSA strains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were almost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exclusively hospital or health care associated, but they have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now become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prevalent in the community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</a:t>
            </a:r>
          </a:p>
          <a:p>
            <a:pPr algn="just"/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Classification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Coagulase-positive: Staphylococcus </a:t>
            </a:r>
            <a:r>
              <a:rPr lang="en-IN" sz="3000" dirty="0" err="1">
                <a:solidFill>
                  <a:srgbClr val="7030A0"/>
                </a:solidFill>
                <a:latin typeface="Rockwell" panose="02060603020205020403" pitchFamily="18" charset="0"/>
              </a:rPr>
              <a:t>aureus</a:t>
            </a:r>
            <a:endParaRPr lang="en-IN" sz="3000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Coagulase-negative: Staphylococcus </a:t>
            </a:r>
            <a:r>
              <a:rPr lang="en-IN" sz="3000" dirty="0" err="1">
                <a:solidFill>
                  <a:srgbClr val="7030A0"/>
                </a:solidFill>
                <a:latin typeface="Rockwell" panose="02060603020205020403" pitchFamily="18" charset="0"/>
              </a:rPr>
              <a:t>epidermidis</a:t>
            </a:r>
            <a:endParaRPr lang="en-IN" sz="3000" dirty="0">
              <a:solidFill>
                <a:srgbClr val="7030A0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906" y="4567968"/>
            <a:ext cx="3483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PATHOBIOLOGY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991" y="4636339"/>
            <a:ext cx="11784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3000" dirty="0">
                <a:solidFill>
                  <a:srgbClr val="C00000"/>
                </a:solidFill>
                <a:latin typeface="Rockwell" panose="02060603020205020403" pitchFamily="18" charset="0"/>
              </a:rPr>
              <a:t>Virulence Factors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S.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is highly adapted to humans through millions of years of coevolution with hominids. </a:t>
            </a:r>
          </a:p>
        </p:txBody>
      </p:sp>
    </p:spTree>
    <p:extLst>
      <p:ext uri="{BB962C8B-B14F-4D97-AF65-F5344CB8AC3E}">
        <p14:creationId xmlns:p14="http://schemas.microsoft.com/office/powerpoint/2010/main" val="263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360816"/>
            <a:ext cx="11784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Well above 50 virulence factors, including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adhesins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toxins, enzymes, surface-bound proteins, and capsule polysaccharides, may be produced.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Genes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encoding virulence factors may be located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on the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chromosome either as part of the core genome or within mobile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genetic elements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(or their remnants), including bacteriophages,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pathogenicity islands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and cassettes, or on plasmids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033725"/>
            <a:ext cx="11784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Alpha-toxin, Panton-Valentine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leukocidin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and phenol-soluble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modulins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all of which provoke potentially deleterious host inflammatory response and cause host cell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lysis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, appear to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be important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virulence factors mediating disease severity.</a:t>
            </a:r>
          </a:p>
        </p:txBody>
      </p:sp>
    </p:spTree>
    <p:extLst>
      <p:ext uri="{BB962C8B-B14F-4D97-AF65-F5344CB8AC3E}">
        <p14:creationId xmlns:p14="http://schemas.microsoft.com/office/powerpoint/2010/main" val="12201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248073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000" b="1" dirty="0">
                <a:solidFill>
                  <a:srgbClr val="7030A0"/>
                </a:solidFill>
                <a:latin typeface="Rockwell" panose="02060603020205020403" pitchFamily="18" charset="0"/>
              </a:rPr>
              <a:t>Mechanisms of Disease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802071"/>
            <a:ext cx="117840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Pathogenesis of 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S. </a:t>
            </a:r>
            <a:r>
              <a:rPr lang="en-IN" sz="3000" i="1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i="1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disease occurs by two mechanisms: tissue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invasion, which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may be local or systemic; and toxin mediated.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characteristic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lesion of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tissue invasion is the abscess, a focal collection of pus (liquefied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and necrotic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host tissue, blood, inflammatory cells, DNA, and cellular debris)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and bacterial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cells surrounded by an ill-defined layer of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edematous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and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inflamed tissue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infiltrated by acute and chronic inflammatory cells</a:t>
            </a:r>
            <a:r>
              <a:rPr lang="en-IN" sz="3000" dirty="0" smtClean="0">
                <a:solidFill>
                  <a:srgbClr val="0070C0"/>
                </a:solidFill>
                <a:latin typeface="ArnoPro-Regular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Host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defenses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against S.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aureus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infection primarily consist of an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intact, normal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skin barrier and the innate immune system.</a:t>
            </a:r>
          </a:p>
        </p:txBody>
      </p:sp>
    </p:spTree>
    <p:extLst>
      <p:ext uri="{BB962C8B-B14F-4D97-AF65-F5344CB8AC3E}">
        <p14:creationId xmlns:p14="http://schemas.microsoft.com/office/powerpoint/2010/main" val="19953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607592"/>
            <a:ext cx="4595906" cy="9198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296214"/>
            <a:ext cx="117840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If the cutaneous barrier is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breached, the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next line of </a:t>
            </a:r>
            <a:r>
              <a:rPr lang="en-IN" sz="3000" dirty="0" err="1">
                <a:solidFill>
                  <a:srgbClr val="0070C0"/>
                </a:solidFill>
                <a:latin typeface="Rockwell" panose="02060603020205020403" pitchFamily="18" charset="0"/>
              </a:rPr>
              <a:t>defense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 is the innate immune system.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Neutrophils recruited to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the site of infection ingest and kill staphylococci.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Staphylococci elaborate numerous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virulence factors specifically designed to thwart each step of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the host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response.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If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large numbers of organisms are present, the host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response is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overwhelmed, infection is not contained, and dissemination occurs. </a:t>
            </a:r>
            <a:endParaRPr lang="en-IN" sz="30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Endothelial cell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injury and invasion can also occur. Intracellular organisms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and small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colony variants within phagocytes and endothelial cells may play a </a:t>
            </a:r>
            <a:r>
              <a:rPr lang="en-IN" sz="30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role in </a:t>
            </a: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relapse and persistent bacteremia. </a:t>
            </a:r>
          </a:p>
        </p:txBody>
      </p:sp>
    </p:spTree>
    <p:extLst>
      <p:ext uri="{BB962C8B-B14F-4D97-AF65-F5344CB8AC3E}">
        <p14:creationId xmlns:p14="http://schemas.microsoft.com/office/powerpoint/2010/main" val="74663390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0</TotalTime>
  <Words>1692</Words>
  <Application>Microsoft Office PowerPoint</Application>
  <PresentationFormat>Widescreen</PresentationFormat>
  <Paragraphs>215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ArnoPro-Regular</vt:lpstr>
      <vt:lpstr>Calibri</vt:lpstr>
      <vt:lpstr>Century Schoolbook</vt:lpstr>
      <vt:lpstr>Corbel</vt:lpstr>
      <vt:lpstr>Roboto</vt:lpstr>
      <vt:lpstr>Rockwell</vt:lpstr>
      <vt:lpstr>Times New Roman</vt:lpstr>
      <vt:lpstr>Wingdings</vt:lpstr>
      <vt:lpstr>Headlines</vt:lpstr>
      <vt:lpstr>STAPHYLOCOCCAL INFECTIONS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2020-11-13T14:31:21Z</dcterms:created>
  <dcterms:modified xsi:type="dcterms:W3CDTF">2020-11-16T06:27:33Z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